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60" r:id="rId2"/>
    <p:sldId id="256" r:id="rId3"/>
    <p:sldId id="257" r:id="rId4"/>
    <p:sldId id="258" r:id="rId5"/>
    <p:sldId id="259" r:id="rId6"/>
    <p:sldId id="265"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02D9723-84ED-4015-BD7F-630C3D6C13BA}" type="datetimeFigureOut">
              <a:rPr lang="en-US" smtClean="0"/>
              <a:t>4/1/2020</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C6E1A994-C9FC-493C-BF82-AA2092EC465D}" type="slidenum">
              <a:rPr lang="en-US" smtClean="0"/>
              <a:t>‹#›</a:t>
            </a:fld>
            <a:endParaRPr lang="en-US"/>
          </a:p>
        </p:txBody>
      </p:sp>
    </p:spTree>
    <p:extLst>
      <p:ext uri="{BB962C8B-B14F-4D97-AF65-F5344CB8AC3E}">
        <p14:creationId xmlns:p14="http://schemas.microsoft.com/office/powerpoint/2010/main" val="3586464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2D9723-84ED-4015-BD7F-630C3D6C13BA}"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E1A994-C9FC-493C-BF82-AA2092EC465D}" type="slidenum">
              <a:rPr lang="en-US" smtClean="0"/>
              <a:t>‹#›</a:t>
            </a:fld>
            <a:endParaRPr lang="en-US"/>
          </a:p>
        </p:txBody>
      </p:sp>
    </p:spTree>
    <p:extLst>
      <p:ext uri="{BB962C8B-B14F-4D97-AF65-F5344CB8AC3E}">
        <p14:creationId xmlns:p14="http://schemas.microsoft.com/office/powerpoint/2010/main" val="1861873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2D9723-84ED-4015-BD7F-630C3D6C13BA}"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E1A994-C9FC-493C-BF82-AA2092EC465D}" type="slidenum">
              <a:rPr lang="en-US" smtClean="0"/>
              <a:t>‹#›</a:t>
            </a:fld>
            <a:endParaRPr lang="en-US"/>
          </a:p>
        </p:txBody>
      </p:sp>
    </p:spTree>
    <p:extLst>
      <p:ext uri="{BB962C8B-B14F-4D97-AF65-F5344CB8AC3E}">
        <p14:creationId xmlns:p14="http://schemas.microsoft.com/office/powerpoint/2010/main" val="19825293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2D9723-84ED-4015-BD7F-630C3D6C13BA}"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E1A994-C9FC-493C-BF82-AA2092EC465D}" type="slidenum">
              <a:rPr lang="en-US" smtClean="0"/>
              <a:t>‹#›</a:t>
            </a:fld>
            <a:endParaRPr lang="en-US"/>
          </a:p>
        </p:txBody>
      </p:sp>
    </p:spTree>
    <p:extLst>
      <p:ext uri="{BB962C8B-B14F-4D97-AF65-F5344CB8AC3E}">
        <p14:creationId xmlns:p14="http://schemas.microsoft.com/office/powerpoint/2010/main" val="1798761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2D9723-84ED-4015-BD7F-630C3D6C13BA}"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E1A994-C9FC-493C-BF82-AA2092EC465D}" type="slidenum">
              <a:rPr lang="en-US" smtClean="0"/>
              <a:t>‹#›</a:t>
            </a:fld>
            <a:endParaRPr lang="en-US"/>
          </a:p>
        </p:txBody>
      </p:sp>
    </p:spTree>
    <p:extLst>
      <p:ext uri="{BB962C8B-B14F-4D97-AF65-F5344CB8AC3E}">
        <p14:creationId xmlns:p14="http://schemas.microsoft.com/office/powerpoint/2010/main" val="32151307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2D9723-84ED-4015-BD7F-630C3D6C13BA}"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E1A994-C9FC-493C-BF82-AA2092EC465D}" type="slidenum">
              <a:rPr lang="en-US" smtClean="0"/>
              <a:t>‹#›</a:t>
            </a:fld>
            <a:endParaRPr lang="en-US"/>
          </a:p>
        </p:txBody>
      </p:sp>
    </p:spTree>
    <p:extLst>
      <p:ext uri="{BB962C8B-B14F-4D97-AF65-F5344CB8AC3E}">
        <p14:creationId xmlns:p14="http://schemas.microsoft.com/office/powerpoint/2010/main" val="1105915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2D9723-84ED-4015-BD7F-630C3D6C13BA}"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E1A994-C9FC-493C-BF82-AA2092EC465D}" type="slidenum">
              <a:rPr lang="en-US" smtClean="0"/>
              <a:t>‹#›</a:t>
            </a:fld>
            <a:endParaRPr lang="en-US"/>
          </a:p>
        </p:txBody>
      </p:sp>
    </p:spTree>
    <p:extLst>
      <p:ext uri="{BB962C8B-B14F-4D97-AF65-F5344CB8AC3E}">
        <p14:creationId xmlns:p14="http://schemas.microsoft.com/office/powerpoint/2010/main" val="6327952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2D9723-84ED-4015-BD7F-630C3D6C13BA}"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E1A994-C9FC-493C-BF82-AA2092EC465D}" type="slidenum">
              <a:rPr lang="en-US" smtClean="0"/>
              <a:t>‹#›</a:t>
            </a:fld>
            <a:endParaRPr lang="en-US"/>
          </a:p>
        </p:txBody>
      </p:sp>
    </p:spTree>
    <p:extLst>
      <p:ext uri="{BB962C8B-B14F-4D97-AF65-F5344CB8AC3E}">
        <p14:creationId xmlns:p14="http://schemas.microsoft.com/office/powerpoint/2010/main" val="8896793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2D9723-84ED-4015-BD7F-630C3D6C13BA}"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E1A994-C9FC-493C-BF82-AA2092EC465D}" type="slidenum">
              <a:rPr lang="en-US" smtClean="0"/>
              <a:t>‹#›</a:t>
            </a:fld>
            <a:endParaRPr lang="en-US"/>
          </a:p>
        </p:txBody>
      </p:sp>
    </p:spTree>
    <p:extLst>
      <p:ext uri="{BB962C8B-B14F-4D97-AF65-F5344CB8AC3E}">
        <p14:creationId xmlns:p14="http://schemas.microsoft.com/office/powerpoint/2010/main" val="3802693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2D9723-84ED-4015-BD7F-630C3D6C13BA}"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C6E1A994-C9FC-493C-BF82-AA2092EC465D}" type="slidenum">
              <a:rPr lang="en-US" smtClean="0"/>
              <a:t>‹#›</a:t>
            </a:fld>
            <a:endParaRPr lang="en-US"/>
          </a:p>
        </p:txBody>
      </p:sp>
    </p:spTree>
    <p:extLst>
      <p:ext uri="{BB962C8B-B14F-4D97-AF65-F5344CB8AC3E}">
        <p14:creationId xmlns:p14="http://schemas.microsoft.com/office/powerpoint/2010/main" val="840473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2D9723-84ED-4015-BD7F-630C3D6C13BA}"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E1A994-C9FC-493C-BF82-AA2092EC465D}" type="slidenum">
              <a:rPr lang="en-US" smtClean="0"/>
              <a:t>‹#›</a:t>
            </a:fld>
            <a:endParaRPr lang="en-US"/>
          </a:p>
        </p:txBody>
      </p:sp>
    </p:spTree>
    <p:extLst>
      <p:ext uri="{BB962C8B-B14F-4D97-AF65-F5344CB8AC3E}">
        <p14:creationId xmlns:p14="http://schemas.microsoft.com/office/powerpoint/2010/main" val="572073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02D9723-84ED-4015-BD7F-630C3D6C13BA}"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E1A994-C9FC-493C-BF82-AA2092EC465D}" type="slidenum">
              <a:rPr lang="en-US" smtClean="0"/>
              <a:t>‹#›</a:t>
            </a:fld>
            <a:endParaRPr lang="en-US"/>
          </a:p>
        </p:txBody>
      </p:sp>
    </p:spTree>
    <p:extLst>
      <p:ext uri="{BB962C8B-B14F-4D97-AF65-F5344CB8AC3E}">
        <p14:creationId xmlns:p14="http://schemas.microsoft.com/office/powerpoint/2010/main" val="2065014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02D9723-84ED-4015-BD7F-630C3D6C13BA}" type="datetimeFigureOut">
              <a:rPr lang="en-US" smtClean="0"/>
              <a:t>4/1/2020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E1A994-C9FC-493C-BF82-AA2092EC465D}" type="slidenum">
              <a:rPr lang="en-US" smtClean="0"/>
              <a:t>‹#›</a:t>
            </a:fld>
            <a:endParaRPr lang="en-US"/>
          </a:p>
        </p:txBody>
      </p:sp>
    </p:spTree>
    <p:extLst>
      <p:ext uri="{BB962C8B-B14F-4D97-AF65-F5344CB8AC3E}">
        <p14:creationId xmlns:p14="http://schemas.microsoft.com/office/powerpoint/2010/main" val="357134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02D9723-84ED-4015-BD7F-630C3D6C13BA}" type="datetimeFigureOut">
              <a:rPr lang="en-US" smtClean="0"/>
              <a:t>4/1/2020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E1A994-C9FC-493C-BF82-AA2092EC465D}" type="slidenum">
              <a:rPr lang="en-US" smtClean="0"/>
              <a:t>‹#›</a:t>
            </a:fld>
            <a:endParaRPr lang="en-US"/>
          </a:p>
        </p:txBody>
      </p:sp>
    </p:spTree>
    <p:extLst>
      <p:ext uri="{BB962C8B-B14F-4D97-AF65-F5344CB8AC3E}">
        <p14:creationId xmlns:p14="http://schemas.microsoft.com/office/powerpoint/2010/main" val="1608801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2D9723-84ED-4015-BD7F-630C3D6C13BA}" type="datetimeFigureOut">
              <a:rPr lang="en-US" smtClean="0"/>
              <a:t>4/1/2020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E1A994-C9FC-493C-BF82-AA2092EC465D}" type="slidenum">
              <a:rPr lang="en-US" smtClean="0"/>
              <a:t>‹#›</a:t>
            </a:fld>
            <a:endParaRPr lang="en-US"/>
          </a:p>
        </p:txBody>
      </p:sp>
    </p:spTree>
    <p:extLst>
      <p:ext uri="{BB962C8B-B14F-4D97-AF65-F5344CB8AC3E}">
        <p14:creationId xmlns:p14="http://schemas.microsoft.com/office/powerpoint/2010/main" val="239722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2D9723-84ED-4015-BD7F-630C3D6C13BA}"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E1A994-C9FC-493C-BF82-AA2092EC465D}" type="slidenum">
              <a:rPr lang="en-US" smtClean="0"/>
              <a:t>‹#›</a:t>
            </a:fld>
            <a:endParaRPr lang="en-US"/>
          </a:p>
        </p:txBody>
      </p:sp>
    </p:spTree>
    <p:extLst>
      <p:ext uri="{BB962C8B-B14F-4D97-AF65-F5344CB8AC3E}">
        <p14:creationId xmlns:p14="http://schemas.microsoft.com/office/powerpoint/2010/main" val="867060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2D9723-84ED-4015-BD7F-630C3D6C13BA}"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E1A994-C9FC-493C-BF82-AA2092EC465D}" type="slidenum">
              <a:rPr lang="en-US" smtClean="0"/>
              <a:t>‹#›</a:t>
            </a:fld>
            <a:endParaRPr lang="en-US"/>
          </a:p>
        </p:txBody>
      </p:sp>
    </p:spTree>
    <p:extLst>
      <p:ext uri="{BB962C8B-B14F-4D97-AF65-F5344CB8AC3E}">
        <p14:creationId xmlns:p14="http://schemas.microsoft.com/office/powerpoint/2010/main" val="2632347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02D9723-84ED-4015-BD7F-630C3D6C13BA}" type="datetimeFigureOut">
              <a:rPr lang="en-US" smtClean="0"/>
              <a:t>4/1/2020</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6E1A994-C9FC-493C-BF82-AA2092EC465D}" type="slidenum">
              <a:rPr lang="en-US" smtClean="0"/>
              <a:t>‹#›</a:t>
            </a:fld>
            <a:endParaRPr lang="en-US"/>
          </a:p>
        </p:txBody>
      </p:sp>
    </p:spTree>
    <p:extLst>
      <p:ext uri="{BB962C8B-B14F-4D97-AF65-F5344CB8AC3E}">
        <p14:creationId xmlns:p14="http://schemas.microsoft.com/office/powerpoint/2010/main" val="371137931"/>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sr-Cyrl-BA" sz="2400" dirty="0"/>
              <a:t>РАЗРЕД: ТРЕЋИ</a:t>
            </a:r>
            <a:br>
              <a:rPr lang="sr-Cyrl-BA" sz="2400" dirty="0"/>
            </a:br>
            <a:r>
              <a:rPr lang="sr-Cyrl-BA" sz="2400" dirty="0"/>
              <a:t>СТЕПЕН: ТРЕЋИ</a:t>
            </a:r>
            <a:br>
              <a:rPr lang="sr-Cyrl-BA" sz="2400" dirty="0"/>
            </a:br>
            <a:r>
              <a:rPr lang="sr-Cyrl-BA" sz="2400" dirty="0"/>
              <a:t>МОДУЛ: ПОСЛОВНА КОМУНИКАЦИЈА</a:t>
            </a:r>
            <a:endParaRPr lang="en-US" sz="2400" dirty="0"/>
          </a:p>
        </p:txBody>
      </p:sp>
      <p:sp>
        <p:nvSpPr>
          <p:cNvPr id="3" name="Subtitle 2"/>
          <p:cNvSpPr>
            <a:spLocks noGrp="1"/>
          </p:cNvSpPr>
          <p:nvPr>
            <p:ph type="subTitle" idx="1"/>
          </p:nvPr>
        </p:nvSpPr>
        <p:spPr>
          <a:xfrm>
            <a:off x="4954137" y="4897019"/>
            <a:ext cx="6917374" cy="1476485"/>
          </a:xfrm>
        </p:spPr>
        <p:txBody>
          <a:bodyPr/>
          <a:lstStyle/>
          <a:p>
            <a:pPr algn="l"/>
            <a:r>
              <a:rPr lang="sr-Cyrl-BA" i="1" dirty="0" smtClean="0"/>
              <a:t>КАРАКТЕРИСТИКЕ ЗАПОСЛЕНИХ У ПОЈЕДИНИМ СТРУКАМА</a:t>
            </a:r>
          </a:p>
          <a:p>
            <a:pPr algn="l"/>
            <a:endParaRPr lang="en-US" dirty="0"/>
          </a:p>
        </p:txBody>
      </p:sp>
    </p:spTree>
    <p:extLst>
      <p:ext uri="{BB962C8B-B14F-4D97-AF65-F5344CB8AC3E}">
        <p14:creationId xmlns:p14="http://schemas.microsoft.com/office/powerpoint/2010/main" val="3469519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2800" dirty="0"/>
              <a:t>КАРАКТЕРИСТИКЕ ЗАПОСЛЕНИХ  У ПОЈЕДИНИМ СТРУКАМА</a:t>
            </a:r>
            <a:endParaRPr lang="en-US" sz="2800" dirty="0"/>
          </a:p>
        </p:txBody>
      </p:sp>
      <p:sp>
        <p:nvSpPr>
          <p:cNvPr id="3" name="Content Placeholder 2"/>
          <p:cNvSpPr>
            <a:spLocks noGrp="1"/>
          </p:cNvSpPr>
          <p:nvPr>
            <p:ph sz="half" idx="1"/>
          </p:nvPr>
        </p:nvSpPr>
        <p:spPr>
          <a:xfrm>
            <a:off x="2667000" y="1851661"/>
            <a:ext cx="3360420" cy="4351337"/>
          </a:xfrm>
        </p:spPr>
        <p:txBody>
          <a:bodyPr>
            <a:normAutofit/>
          </a:bodyPr>
          <a:lstStyle/>
          <a:p>
            <a:r>
              <a:rPr lang="sr-Cyrl-BA" i="1" dirty="0" smtClean="0"/>
              <a:t>НАЧИН ПОНАШАЊА , МАНИРИ, ОПХОЂЕЊЕ С ЉУДИМА, МОГУ ДА ПРЕДСТАВЉАЈУ КАКО МОСТ, ТАКО И ПРЕПРЕКУ У КОМУНИКАЦИЈИ.</a:t>
            </a:r>
          </a:p>
          <a:p>
            <a:pPr marL="0" indent="0">
              <a:buNone/>
            </a:pPr>
            <a:r>
              <a:rPr lang="sr-Cyrl-BA" sz="1600" dirty="0"/>
              <a:t>                    М. Марковић</a:t>
            </a:r>
            <a:endParaRPr lang="en-US" sz="1600" dirty="0"/>
          </a:p>
        </p:txBody>
      </p:sp>
      <p:sp>
        <p:nvSpPr>
          <p:cNvPr id="4" name="Content Placeholder 3"/>
          <p:cNvSpPr>
            <a:spLocks noGrp="1"/>
          </p:cNvSpPr>
          <p:nvPr>
            <p:ph sz="half" idx="2"/>
          </p:nvPr>
        </p:nvSpPr>
        <p:spPr/>
        <p:txBody>
          <a:bodyPr>
            <a:normAutofit/>
          </a:bodyPr>
          <a:lstStyle/>
          <a:p>
            <a:r>
              <a:rPr lang="sr-Cyrl-BA" i="1" dirty="0" smtClean="0"/>
              <a:t>ТАЧНОСТ ЈЕ ПОКАЗАТЕЉ ПОШТОВАЊА КОЈЕ УКАЗУЈЕТЕ ДРУГИМА, МЈЕРА ОПШТЕ КУЛТУРЕ И ПРОФЕСИОНАЛНОГ ОДНОСА ПРЕМА ПОСЛОДАВЦУ.</a:t>
            </a:r>
            <a:endParaRPr lang="en-US" i="1" dirty="0"/>
          </a:p>
        </p:txBody>
      </p:sp>
    </p:spTree>
    <p:extLst>
      <p:ext uri="{BB962C8B-B14F-4D97-AF65-F5344CB8AC3E}">
        <p14:creationId xmlns:p14="http://schemas.microsoft.com/office/powerpoint/2010/main" val="1939842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sz="2000" dirty="0"/>
              <a:t>ПОД ПОНАШАЊЕМ СЕ ПОДРАЗУМИЈЕВА СКУП ОДРЕЂЕНИХ РЕАКЦИЈА ЧОВЈЕКА И ЖИВОТИЊА ПРЕМА </a:t>
            </a:r>
            <a:r>
              <a:rPr lang="sr-Cyrl-BA" sz="2000" dirty="0" smtClean="0"/>
              <a:t>ОКОЛИНИ</a:t>
            </a:r>
            <a:endParaRPr lang="en-US" sz="2000" dirty="0"/>
          </a:p>
        </p:txBody>
      </p:sp>
      <p:sp>
        <p:nvSpPr>
          <p:cNvPr id="3" name="Rounded Rectangle 2"/>
          <p:cNvSpPr/>
          <p:nvPr/>
        </p:nvSpPr>
        <p:spPr>
          <a:xfrm>
            <a:off x="2797791" y="2438399"/>
            <a:ext cx="2974074" cy="37554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r-Cyrl-BA" dirty="0"/>
              <a:t>ШИРЕ СХВАЋЕНО, ПОНАШАЊЕ ЧОВЈЕКА ПОДРАЗУМИЈЕВА ПРВЕНСТВЕНО ЊЕГОВЕ РАДНЕ АКТИВНОСТИ И ГОВОР, ЗАТИМ ЊЕГОВО МИШЉЕЊЕ И ЕМОЦИОНАЛНО ИЗРАЖАВАЊЕ.</a:t>
            </a:r>
            <a:endParaRPr lang="en-US" dirty="0"/>
          </a:p>
        </p:txBody>
      </p:sp>
      <p:sp>
        <p:nvSpPr>
          <p:cNvPr id="5" name="Rounded Rectangle 4"/>
          <p:cNvSpPr/>
          <p:nvPr/>
        </p:nvSpPr>
        <p:spPr>
          <a:xfrm>
            <a:off x="6701050" y="2333766"/>
            <a:ext cx="3038833" cy="40670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sr-Cyrl-BA" dirty="0"/>
              <a:t>НАЈВЕЋИ ДИО ЧОВЈЕКОВОГ ПОНАШАЊА ЈЕ НАУЧЕН ТАКО ДА ПОСТУПКЕ И ОБРАСЦЕ ПОНАШАЊА ОДРЕЂЕНЕ ОСОБЕ ТУМАЧИМО КАО ЗНАКОВЕ ЊЕГОВИХ „МАНИРА“, „СТИЛА“ ИЛИ „НАЧИНА ПОНАШАЊА“, АЛИ И КАО ИЗРАЗ КАРАКТЕРНИХ ОСОБИНА.</a:t>
            </a:r>
            <a:endParaRPr lang="en-US" dirty="0"/>
          </a:p>
        </p:txBody>
      </p:sp>
    </p:spTree>
    <p:extLst>
      <p:ext uri="{BB962C8B-B14F-4D97-AF65-F5344CB8AC3E}">
        <p14:creationId xmlns:p14="http://schemas.microsoft.com/office/powerpoint/2010/main" val="3535483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4419600" y="2362200"/>
            <a:ext cx="3352800" cy="2057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r-Cyrl-BA" sz="1600" dirty="0"/>
              <a:t>ИЗРАЖАЈНО ПОНАШАЊЕ</a:t>
            </a:r>
          </a:p>
          <a:p>
            <a:pPr algn="ctr"/>
            <a:r>
              <a:rPr lang="sr-Cyrl-BA" sz="1600" dirty="0"/>
              <a:t>(</a:t>
            </a:r>
            <a:r>
              <a:rPr lang="sr-Cyrl-BA" sz="1600" b="1" dirty="0"/>
              <a:t>говор тијела</a:t>
            </a:r>
            <a:r>
              <a:rPr lang="sr-Cyrl-BA" sz="1600" dirty="0"/>
              <a:t>)</a:t>
            </a:r>
            <a:endParaRPr lang="en-US" sz="1600" dirty="0"/>
          </a:p>
        </p:txBody>
      </p:sp>
      <p:sp>
        <p:nvSpPr>
          <p:cNvPr id="9" name="Rounded Rectangle 8"/>
          <p:cNvSpPr/>
          <p:nvPr/>
        </p:nvSpPr>
        <p:spPr>
          <a:xfrm>
            <a:off x="2514600" y="381000"/>
            <a:ext cx="25908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r-Cyrl-BA" dirty="0"/>
              <a:t>ИЗРАЗ ЛИЦА</a:t>
            </a:r>
          </a:p>
          <a:p>
            <a:pPr algn="ctr"/>
            <a:r>
              <a:rPr lang="sr-Cyrl-BA" dirty="0"/>
              <a:t>задовољан, мршти се, насмијан, топао</a:t>
            </a:r>
            <a:r>
              <a:rPr lang="sr-Cyrl-BA" dirty="0" smtClean="0"/>
              <a:t>, прави </a:t>
            </a:r>
            <a:r>
              <a:rPr lang="sr-Cyrl-BA" dirty="0"/>
              <a:t>гримасе...</a:t>
            </a:r>
            <a:endParaRPr lang="en-US" dirty="0"/>
          </a:p>
        </p:txBody>
      </p:sp>
      <p:sp>
        <p:nvSpPr>
          <p:cNvPr id="11" name="Rounded Rectangle 10"/>
          <p:cNvSpPr/>
          <p:nvPr/>
        </p:nvSpPr>
        <p:spPr>
          <a:xfrm>
            <a:off x="6172768" y="245944"/>
            <a:ext cx="3124200" cy="1600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r-Cyrl-BA" dirty="0"/>
              <a:t>ПОГЛЕД-КОНТАКТ ОЧИМА</a:t>
            </a:r>
          </a:p>
          <a:p>
            <a:pPr algn="ctr"/>
            <a:r>
              <a:rPr lang="sr-Cyrl-BA" dirty="0" smtClean="0"/>
              <a:t>мио</a:t>
            </a:r>
            <a:r>
              <a:rPr lang="sr-Cyrl-BA" dirty="0"/>
              <a:t>, благ, миран, стидљив,уплашен, фиксиран...</a:t>
            </a:r>
            <a:endParaRPr lang="en-US" dirty="0"/>
          </a:p>
        </p:txBody>
      </p:sp>
      <p:sp>
        <p:nvSpPr>
          <p:cNvPr id="12" name="Rounded Rectangle 11"/>
          <p:cNvSpPr/>
          <p:nvPr/>
        </p:nvSpPr>
        <p:spPr>
          <a:xfrm>
            <a:off x="8858534" y="2286001"/>
            <a:ext cx="1638300" cy="1828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r-Cyrl-BA" dirty="0"/>
              <a:t>ОСМИЈЕХ</a:t>
            </a:r>
          </a:p>
          <a:p>
            <a:pPr algn="ctr"/>
            <a:r>
              <a:rPr lang="sr-Cyrl-BA" dirty="0"/>
              <a:t>кисео, </a:t>
            </a:r>
            <a:r>
              <a:rPr lang="sr-Cyrl-BA" dirty="0" smtClean="0"/>
              <a:t>усиљен,</a:t>
            </a:r>
            <a:endParaRPr lang="sr-Cyrl-BA" dirty="0"/>
          </a:p>
          <a:p>
            <a:pPr algn="ctr"/>
            <a:r>
              <a:rPr lang="sr-Cyrl-BA" dirty="0"/>
              <a:t> од срца</a:t>
            </a:r>
            <a:r>
              <a:rPr lang="sr-Cyrl-BA" dirty="0" smtClean="0"/>
              <a:t>...</a:t>
            </a:r>
            <a:endParaRPr lang="en-US" dirty="0"/>
          </a:p>
        </p:txBody>
      </p:sp>
      <p:sp>
        <p:nvSpPr>
          <p:cNvPr id="13" name="Rounded Rectangle 12"/>
          <p:cNvSpPr/>
          <p:nvPr/>
        </p:nvSpPr>
        <p:spPr>
          <a:xfrm>
            <a:off x="1729001" y="2335188"/>
            <a:ext cx="2057400" cy="2057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r-Cyrl-BA" dirty="0"/>
              <a:t>СТАВ ТИЈЕЛА</a:t>
            </a:r>
          </a:p>
          <a:p>
            <a:pPr algn="ctr"/>
            <a:r>
              <a:rPr lang="sr-Cyrl-BA" dirty="0"/>
              <a:t>смирен, укипљен, опуштен...</a:t>
            </a:r>
            <a:endParaRPr lang="en-US" dirty="0"/>
          </a:p>
        </p:txBody>
      </p:sp>
      <p:sp>
        <p:nvSpPr>
          <p:cNvPr id="14" name="Rounded Rectangle 13"/>
          <p:cNvSpPr/>
          <p:nvPr/>
        </p:nvSpPr>
        <p:spPr>
          <a:xfrm>
            <a:off x="3407392" y="4686300"/>
            <a:ext cx="2438400"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r-Cyrl-BA" dirty="0"/>
              <a:t>ПАЖЉИВО СЛУШАЊЕ САГОВОРНИКА</a:t>
            </a:r>
          </a:p>
          <a:p>
            <a:pPr algn="ctr"/>
            <a:r>
              <a:rPr lang="sr-Cyrl-BA" dirty="0"/>
              <a:t>гледа у очи, сједи мирно, пажљиво слуша...</a:t>
            </a:r>
            <a:endParaRPr lang="en-US" dirty="0"/>
          </a:p>
        </p:txBody>
      </p:sp>
      <p:sp>
        <p:nvSpPr>
          <p:cNvPr id="15" name="Rounded Rectangle 14"/>
          <p:cNvSpPr/>
          <p:nvPr/>
        </p:nvSpPr>
        <p:spPr>
          <a:xfrm>
            <a:off x="7286483" y="4610100"/>
            <a:ext cx="2362200"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sr-Cyrl-BA" dirty="0"/>
              <a:t>НОГЕ И ХОД</a:t>
            </a:r>
          </a:p>
          <a:p>
            <a:pPr algn="ctr"/>
            <a:r>
              <a:rPr lang="sr-Cyrl-BA" dirty="0"/>
              <a:t>млитав, спор,</a:t>
            </a:r>
          </a:p>
          <a:p>
            <a:pPr algn="ctr"/>
            <a:r>
              <a:rPr lang="sr-Cyrl-BA" dirty="0"/>
              <a:t>брз, гегајући... </a:t>
            </a:r>
            <a:endParaRPr lang="en-US" dirty="0"/>
          </a:p>
        </p:txBody>
      </p:sp>
      <p:cxnSp>
        <p:nvCxnSpPr>
          <p:cNvPr id="17" name="Straight Arrow Connector 16"/>
          <p:cNvCxnSpPr/>
          <p:nvPr/>
        </p:nvCxnSpPr>
        <p:spPr>
          <a:xfrm flipH="1" flipV="1">
            <a:off x="4800600" y="1981200"/>
            <a:ext cx="533400" cy="381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6171631" y="1908272"/>
            <a:ext cx="305937" cy="3777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7886700" y="3276600"/>
            <a:ext cx="8615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6960358" y="4337713"/>
            <a:ext cx="326125" cy="3485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5067300" y="4419600"/>
            <a:ext cx="266700" cy="190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3924300" y="3276600"/>
            <a:ext cx="381000" cy="76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3058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296930"/>
            <a:ext cx="9728815" cy="1702558"/>
          </a:xfrm>
        </p:spPr>
        <p:txBody>
          <a:bodyPr>
            <a:normAutofit/>
          </a:bodyPr>
          <a:lstStyle/>
          <a:p>
            <a:r>
              <a:rPr lang="sr-Cyrl-BA" sz="2800" dirty="0" smtClean="0"/>
              <a:t>КАРАКТЕРИСИТИКЕ </a:t>
            </a:r>
            <a:r>
              <a:rPr lang="sr-Cyrl-BA" sz="2800" dirty="0"/>
              <a:t>ВЕРБАЛНЕ КОМУНИКАЦИЈЕ</a:t>
            </a:r>
            <a:endParaRPr lang="en-US" sz="2800" dirty="0"/>
          </a:p>
        </p:txBody>
      </p:sp>
      <p:sp>
        <p:nvSpPr>
          <p:cNvPr id="3" name="Content Placeholder 2"/>
          <p:cNvSpPr>
            <a:spLocks noGrp="1"/>
          </p:cNvSpPr>
          <p:nvPr>
            <p:ph sz="half" idx="1"/>
          </p:nvPr>
        </p:nvSpPr>
        <p:spPr/>
        <p:txBody>
          <a:bodyPr/>
          <a:lstStyle/>
          <a:p>
            <a:endParaRPr lang="sr-Cyrl-BA" dirty="0" smtClean="0"/>
          </a:p>
          <a:p>
            <a:pPr marL="0" indent="0">
              <a:buNone/>
            </a:pPr>
            <a:r>
              <a:rPr lang="sr-Cyrl-BA" sz="2400" i="1" dirty="0" smtClean="0"/>
              <a:t>ЕКОНОМИЧНОСТ</a:t>
            </a:r>
          </a:p>
          <a:p>
            <a:pPr marL="0" indent="0">
              <a:buNone/>
            </a:pPr>
            <a:endParaRPr lang="sr-Cyrl-BA" i="1" dirty="0" smtClean="0"/>
          </a:p>
          <a:p>
            <a:pPr marL="0" indent="0">
              <a:buNone/>
            </a:pPr>
            <a:endParaRPr lang="sr-Cyrl-BA" dirty="0" smtClean="0"/>
          </a:p>
          <a:p>
            <a:pPr marL="0" indent="0">
              <a:buNone/>
            </a:pPr>
            <a:r>
              <a:rPr lang="sr-Cyrl-BA" dirty="0" smtClean="0"/>
              <a:t>ПРИЧА ОПШИРНО, ПРЕВИШЕ ДЕТАЉИШЕ, КРАТКО ОДГОВАРА НА ПИТАЊА – СА ДА, НЕ...</a:t>
            </a:r>
          </a:p>
        </p:txBody>
      </p:sp>
      <p:sp>
        <p:nvSpPr>
          <p:cNvPr id="4" name="Content Placeholder 3"/>
          <p:cNvSpPr>
            <a:spLocks noGrp="1"/>
          </p:cNvSpPr>
          <p:nvPr>
            <p:ph sz="half" idx="2"/>
          </p:nvPr>
        </p:nvSpPr>
        <p:spPr/>
        <p:txBody>
          <a:bodyPr/>
          <a:lstStyle/>
          <a:p>
            <a:endParaRPr lang="sr-Cyrl-BA" dirty="0" smtClean="0"/>
          </a:p>
          <a:p>
            <a:pPr marL="0" indent="0">
              <a:buNone/>
            </a:pPr>
            <a:r>
              <a:rPr lang="sr-Cyrl-BA" sz="2400" dirty="0"/>
              <a:t> </a:t>
            </a:r>
            <a:r>
              <a:rPr lang="sr-Cyrl-BA" sz="2400" dirty="0" smtClean="0"/>
              <a:t>         </a:t>
            </a:r>
            <a:r>
              <a:rPr lang="sr-Cyrl-BA" sz="2400" i="1" dirty="0" smtClean="0"/>
              <a:t>РЈЕЧНИК</a:t>
            </a:r>
          </a:p>
          <a:p>
            <a:pPr marL="0" indent="0">
              <a:buNone/>
            </a:pPr>
            <a:endParaRPr lang="sr-Cyrl-BA" i="1" dirty="0"/>
          </a:p>
          <a:p>
            <a:pPr marL="0" indent="0">
              <a:buNone/>
            </a:pPr>
            <a:endParaRPr lang="sr-Cyrl-BA" i="1" dirty="0" smtClean="0"/>
          </a:p>
          <a:p>
            <a:pPr marL="0" indent="0">
              <a:buNone/>
            </a:pPr>
            <a:r>
              <a:rPr lang="sr-Cyrl-BA" dirty="0"/>
              <a:t> </a:t>
            </a:r>
            <a:r>
              <a:rPr lang="sr-Cyrl-BA" dirty="0" smtClean="0"/>
              <a:t>БОГАТ, СИРОМАШАН, ПОШТАПАЛИЦЕ </a:t>
            </a:r>
            <a:r>
              <a:rPr lang="sr-Cyrl-BA" i="1" dirty="0" smtClean="0"/>
              <a:t>ОВАЈ, ОНАЈ</a:t>
            </a:r>
            <a:r>
              <a:rPr lang="sr-Cyrl-BA" dirty="0" smtClean="0"/>
              <a:t>; УПОТРЕБА ЛОКАЛИЗАМА И ШАТРОВАЧКИХ ТЕРМИНА – </a:t>
            </a:r>
            <a:r>
              <a:rPr lang="sr-Cyrl-BA" i="1" dirty="0" smtClean="0"/>
              <a:t>ЈАРАНЕ, НЕМА ФРКЕ, ЛУДИЛО...</a:t>
            </a:r>
            <a:endParaRPr lang="sr-Cyrl-BA" dirty="0" smtClean="0"/>
          </a:p>
        </p:txBody>
      </p:sp>
      <p:sp>
        <p:nvSpPr>
          <p:cNvPr id="5" name="Down Arrow 4"/>
          <p:cNvSpPr/>
          <p:nvPr/>
        </p:nvSpPr>
        <p:spPr>
          <a:xfrm>
            <a:off x="2392712" y="2221992"/>
            <a:ext cx="6370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 name="Down Arrow 5"/>
          <p:cNvSpPr/>
          <p:nvPr/>
        </p:nvSpPr>
        <p:spPr>
          <a:xfrm>
            <a:off x="7482678" y="2221992"/>
            <a:ext cx="457200"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4" name="Curved Down Arrow 13"/>
          <p:cNvSpPr/>
          <p:nvPr/>
        </p:nvSpPr>
        <p:spPr>
          <a:xfrm>
            <a:off x="2392712" y="4107976"/>
            <a:ext cx="937342" cy="50496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Curved Down Arrow 16"/>
          <p:cNvSpPr/>
          <p:nvPr/>
        </p:nvSpPr>
        <p:spPr>
          <a:xfrm>
            <a:off x="7246961" y="3848669"/>
            <a:ext cx="1078173" cy="49131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78961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3391" y="685800"/>
            <a:ext cx="9619633" cy="951931"/>
          </a:xfrm>
        </p:spPr>
        <p:txBody>
          <a:bodyPr>
            <a:noAutofit/>
          </a:bodyPr>
          <a:lstStyle/>
          <a:p>
            <a:r>
              <a:rPr lang="sr-Cyrl-BA" sz="3200" dirty="0" smtClean="0"/>
              <a:t>УСКЛАЂЕНОСТ ГОВОРА ТИЈЕЛА И ИЗГОВОРЕНЕ РИЈЕЧИ</a:t>
            </a:r>
            <a:endParaRPr lang="en-US" sz="3200" dirty="0"/>
          </a:p>
        </p:txBody>
      </p:sp>
      <p:sp>
        <p:nvSpPr>
          <p:cNvPr id="3" name="Content Placeholder 2"/>
          <p:cNvSpPr>
            <a:spLocks noGrp="1"/>
          </p:cNvSpPr>
          <p:nvPr>
            <p:ph sz="half" idx="1"/>
          </p:nvPr>
        </p:nvSpPr>
        <p:spPr/>
        <p:txBody>
          <a:bodyPr/>
          <a:lstStyle/>
          <a:p>
            <a:pPr marL="0" indent="0" algn="ctr">
              <a:buNone/>
            </a:pPr>
            <a:r>
              <a:rPr lang="sr-Cyrl-BA" i="1" dirty="0" smtClean="0"/>
              <a:t>Изглед, понашање и став према другим људима посебно су важни у професијама гдје се велики дио активности обавља „лицем у лице“. У таквим професијама веома се цијени умијеће невербалне комуникације – говор тијела, а посебно насмијан израз лица</a:t>
            </a:r>
            <a:r>
              <a:rPr lang="sr-Cyrl-BA" dirty="0" smtClean="0"/>
              <a:t>.  </a:t>
            </a:r>
          </a:p>
          <a:p>
            <a:pPr marL="0" indent="0" algn="ctr">
              <a:buNone/>
            </a:pPr>
            <a:endParaRPr lang="sr-Cyrl-BA" dirty="0"/>
          </a:p>
          <a:p>
            <a:pPr marL="0" indent="0" algn="ctr">
              <a:buNone/>
            </a:pPr>
            <a:endParaRPr lang="en-US" dirty="0"/>
          </a:p>
        </p:txBody>
      </p:sp>
      <p:sp>
        <p:nvSpPr>
          <p:cNvPr id="4" name="Content Placeholder 3"/>
          <p:cNvSpPr>
            <a:spLocks noGrp="1"/>
          </p:cNvSpPr>
          <p:nvPr>
            <p:ph sz="half" idx="2"/>
          </p:nvPr>
        </p:nvSpPr>
        <p:spPr>
          <a:xfrm>
            <a:off x="6660107" y="3070746"/>
            <a:ext cx="4842916" cy="2720454"/>
          </a:xfrm>
        </p:spPr>
        <p:txBody>
          <a:bodyPr/>
          <a:lstStyle/>
          <a:p>
            <a:r>
              <a:rPr lang="sr-Cyrl-BA" dirty="0" smtClean="0"/>
              <a:t>Говор тијела на послу битан је у професијама: </a:t>
            </a:r>
            <a:r>
              <a:rPr lang="sr-Cyrl-BA" i="1" dirty="0" smtClean="0"/>
              <a:t>продавца, просвјетног радника, рецепционара и сл. </a:t>
            </a:r>
          </a:p>
          <a:p>
            <a:pPr marL="0" indent="0">
              <a:buNone/>
            </a:pPr>
            <a:r>
              <a:rPr lang="sr-Cyrl-BA" i="1" dirty="0" smtClean="0"/>
              <a:t>Грешке у говору и оклијевање треба да буду смањени на најмању могућу мјеру, а паузе треба користити како би се задржала пажња ученика, да би се нагласиле одређене ријечи или фразе и да би се охрабрио допринос ученика.</a:t>
            </a:r>
            <a:endParaRPr lang="en-US" i="1" dirty="0"/>
          </a:p>
        </p:txBody>
      </p:sp>
      <p:sp>
        <p:nvSpPr>
          <p:cNvPr id="6" name="Flowchart: Terminator 5"/>
          <p:cNvSpPr/>
          <p:nvPr/>
        </p:nvSpPr>
        <p:spPr>
          <a:xfrm>
            <a:off x="6980828" y="1726442"/>
            <a:ext cx="4201471" cy="89279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BA" dirty="0" smtClean="0"/>
              <a:t>ГОВОР ТИЈЕЛА НА ПОСЛУ</a:t>
            </a:r>
            <a:endParaRPr lang="en-US" dirty="0"/>
          </a:p>
        </p:txBody>
      </p:sp>
      <p:sp>
        <p:nvSpPr>
          <p:cNvPr id="7" name="Down Arrow 6"/>
          <p:cNvSpPr/>
          <p:nvPr/>
        </p:nvSpPr>
        <p:spPr>
          <a:xfrm>
            <a:off x="8945085" y="2762533"/>
            <a:ext cx="155928" cy="30821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Alternate Process 7"/>
          <p:cNvSpPr/>
          <p:nvPr/>
        </p:nvSpPr>
        <p:spPr>
          <a:xfrm>
            <a:off x="1484312" y="5049672"/>
            <a:ext cx="4701652" cy="982639"/>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BA" dirty="0" smtClean="0"/>
              <a:t>Смијешите се ако желите да придобијете наклоност људи.</a:t>
            </a:r>
            <a:endParaRPr lang="en-US" dirty="0"/>
          </a:p>
        </p:txBody>
      </p:sp>
    </p:spTree>
    <p:extLst>
      <p:ext uri="{BB962C8B-B14F-4D97-AF65-F5344CB8AC3E}">
        <p14:creationId xmlns:p14="http://schemas.microsoft.com/office/powerpoint/2010/main" val="2453002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1355" y="344608"/>
            <a:ext cx="9201887" cy="1211238"/>
          </a:xfrm>
        </p:spPr>
        <p:txBody>
          <a:bodyPr>
            <a:normAutofit/>
          </a:bodyPr>
          <a:lstStyle/>
          <a:p>
            <a:r>
              <a:rPr lang="sr-Cyrl-BA" sz="2800" b="1" i="1" dirty="0" smtClean="0"/>
              <a:t>                     ЛИСТА ПОЖЕЉНИХ ОСОБИНА РАДНИКА</a:t>
            </a:r>
            <a:endParaRPr lang="en-US" sz="2800" b="1" i="1" dirty="0"/>
          </a:p>
        </p:txBody>
      </p:sp>
      <p:sp>
        <p:nvSpPr>
          <p:cNvPr id="3" name="Flowchart: Terminator 2"/>
          <p:cNvSpPr/>
          <p:nvPr/>
        </p:nvSpPr>
        <p:spPr>
          <a:xfrm>
            <a:off x="9381226" y="4466976"/>
            <a:ext cx="2047164" cy="765776"/>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BA" dirty="0" smtClean="0"/>
              <a:t>ИСКРЕНОСТ</a:t>
            </a:r>
            <a:endParaRPr lang="en-US" dirty="0"/>
          </a:p>
        </p:txBody>
      </p:sp>
      <p:sp>
        <p:nvSpPr>
          <p:cNvPr id="4" name="Flowchart: Decision 3"/>
          <p:cNvSpPr/>
          <p:nvPr/>
        </p:nvSpPr>
        <p:spPr>
          <a:xfrm>
            <a:off x="8273603" y="1527765"/>
            <a:ext cx="3244757" cy="1466382"/>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BA" dirty="0" smtClean="0"/>
              <a:t>ОПТИМИЗАМ</a:t>
            </a:r>
            <a:endParaRPr lang="en-US" dirty="0"/>
          </a:p>
        </p:txBody>
      </p:sp>
      <p:sp>
        <p:nvSpPr>
          <p:cNvPr id="5" name="Flowchart: Preparation 4"/>
          <p:cNvSpPr/>
          <p:nvPr/>
        </p:nvSpPr>
        <p:spPr>
          <a:xfrm>
            <a:off x="5015050" y="1555846"/>
            <a:ext cx="2690488" cy="1079726"/>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BA" dirty="0" smtClean="0"/>
              <a:t>ЉУБАЗНОСТ</a:t>
            </a:r>
            <a:endParaRPr lang="en-US" dirty="0"/>
          </a:p>
        </p:txBody>
      </p:sp>
      <p:sp>
        <p:nvSpPr>
          <p:cNvPr id="6" name="Minus 5"/>
          <p:cNvSpPr/>
          <p:nvPr/>
        </p:nvSpPr>
        <p:spPr>
          <a:xfrm>
            <a:off x="8041827" y="2408078"/>
            <a:ext cx="3050274" cy="253166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BA" dirty="0" smtClean="0"/>
              <a:t>РАДОЗНАЛОСТ</a:t>
            </a:r>
            <a:endParaRPr lang="en-US" dirty="0"/>
          </a:p>
        </p:txBody>
      </p:sp>
      <p:sp>
        <p:nvSpPr>
          <p:cNvPr id="7" name="Flowchart: Decision 6"/>
          <p:cNvSpPr/>
          <p:nvPr/>
        </p:nvSpPr>
        <p:spPr>
          <a:xfrm>
            <a:off x="689785" y="4214867"/>
            <a:ext cx="3220871" cy="1269993"/>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BA" dirty="0" smtClean="0"/>
              <a:t>УРЕДНОСТ</a:t>
            </a:r>
            <a:endParaRPr lang="en-US" dirty="0"/>
          </a:p>
        </p:txBody>
      </p:sp>
      <p:sp>
        <p:nvSpPr>
          <p:cNvPr id="9" name="Flowchart: Terminator 8"/>
          <p:cNvSpPr/>
          <p:nvPr/>
        </p:nvSpPr>
        <p:spPr>
          <a:xfrm>
            <a:off x="3188284" y="5851456"/>
            <a:ext cx="2784144" cy="873456"/>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BA" dirty="0" smtClean="0"/>
              <a:t>КОМУНИКАТИВНОСТ</a:t>
            </a:r>
            <a:endParaRPr lang="en-US" dirty="0"/>
          </a:p>
        </p:txBody>
      </p:sp>
      <p:sp>
        <p:nvSpPr>
          <p:cNvPr id="10" name="Flowchart: Preparation 9"/>
          <p:cNvSpPr/>
          <p:nvPr/>
        </p:nvSpPr>
        <p:spPr>
          <a:xfrm>
            <a:off x="4898586" y="4690179"/>
            <a:ext cx="3384644" cy="1022833"/>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BA" dirty="0" smtClean="0"/>
              <a:t>САМОКОНТРОЛА</a:t>
            </a:r>
            <a:endParaRPr lang="en-US" dirty="0"/>
          </a:p>
        </p:txBody>
      </p:sp>
      <p:sp>
        <p:nvSpPr>
          <p:cNvPr id="11" name="Minus 10"/>
          <p:cNvSpPr/>
          <p:nvPr/>
        </p:nvSpPr>
        <p:spPr>
          <a:xfrm>
            <a:off x="2178698" y="2423838"/>
            <a:ext cx="2678257" cy="2485394"/>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BA" dirty="0" smtClean="0"/>
              <a:t>ОДГОВОРНОСТ</a:t>
            </a:r>
            <a:endParaRPr lang="en-US" dirty="0"/>
          </a:p>
        </p:txBody>
      </p:sp>
      <p:sp>
        <p:nvSpPr>
          <p:cNvPr id="12" name="Flowchart: Terminator 11"/>
          <p:cNvSpPr/>
          <p:nvPr/>
        </p:nvSpPr>
        <p:spPr>
          <a:xfrm>
            <a:off x="8041827" y="5586839"/>
            <a:ext cx="2016457" cy="967489"/>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BA" dirty="0" smtClean="0"/>
              <a:t>УЧТИВОСТ И ПРИСТОЈНОСТ</a:t>
            </a:r>
            <a:endParaRPr lang="en-US" dirty="0"/>
          </a:p>
        </p:txBody>
      </p:sp>
      <p:sp>
        <p:nvSpPr>
          <p:cNvPr id="13" name="Oval 12"/>
          <p:cNvSpPr/>
          <p:nvPr/>
        </p:nvSpPr>
        <p:spPr>
          <a:xfrm>
            <a:off x="5457398" y="2897430"/>
            <a:ext cx="1767384" cy="147395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BA" dirty="0" smtClean="0"/>
              <a:t>ТАЧНОСТ</a:t>
            </a:r>
            <a:endParaRPr lang="en-US" dirty="0"/>
          </a:p>
        </p:txBody>
      </p:sp>
      <p:sp>
        <p:nvSpPr>
          <p:cNvPr id="14" name="Flowchart: Terminator 13"/>
          <p:cNvSpPr/>
          <p:nvPr/>
        </p:nvSpPr>
        <p:spPr>
          <a:xfrm>
            <a:off x="1211355" y="1650796"/>
            <a:ext cx="3138985" cy="1003897"/>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r-Cyrl-BA" dirty="0" smtClean="0"/>
              <a:t>ЕМОЦИОНАЛНА СТАБИЛНОСТ</a:t>
            </a:r>
            <a:endParaRPr lang="en-US" dirty="0"/>
          </a:p>
        </p:txBody>
      </p:sp>
    </p:spTree>
    <p:extLst>
      <p:ext uri="{BB962C8B-B14F-4D97-AF65-F5344CB8AC3E}">
        <p14:creationId xmlns:p14="http://schemas.microsoft.com/office/powerpoint/2010/main" val="2690961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2322" y="685800"/>
            <a:ext cx="9810702" cy="638033"/>
          </a:xfrm>
        </p:spPr>
        <p:txBody>
          <a:bodyPr>
            <a:normAutofit/>
          </a:bodyPr>
          <a:lstStyle/>
          <a:p>
            <a:r>
              <a:rPr lang="sr-Cyrl-BA" sz="1800" b="1" dirty="0" smtClean="0"/>
              <a:t>ПРОЧИТАЈТЕ ТЕКСТ </a:t>
            </a:r>
            <a:r>
              <a:rPr lang="sr-Cyrl-BA" sz="1800" b="1" i="1" dirty="0" smtClean="0"/>
              <a:t>БУДИТЕ ДОТЈЕРАНИ – ВЕЛЕФАРМ СТИЛ</a:t>
            </a:r>
            <a:endParaRPr lang="en-US" sz="1800" b="1" i="1" dirty="0"/>
          </a:p>
        </p:txBody>
      </p:sp>
      <p:sp>
        <p:nvSpPr>
          <p:cNvPr id="3" name="Rectangle 2"/>
          <p:cNvSpPr/>
          <p:nvPr/>
        </p:nvSpPr>
        <p:spPr>
          <a:xfrm>
            <a:off x="1692322" y="1719617"/>
            <a:ext cx="10499678" cy="42990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r-Cyrl-BA" dirty="0" smtClean="0"/>
              <a:t>Осим личне хигијене и чистоће гардеробе, које се подразумијевају, од вас се очекује да обратите пажњу на сваки детаљ. Наравно, о укусима је тешко расправљати, а мода се мијења из дана у дан. Забрањено је на посао долазити у фармеркама, хеланкама, бермудама, папучама... Тешка зимска гардероба такође није препоручљива у канцеларијама. Претресите своју гардеробу, носите само природне материјале. Златно правило облачења: немојте на себи имати више од три боје. Мушке чарапе су у боји ципела или панталона.</a:t>
            </a:r>
          </a:p>
          <a:p>
            <a:r>
              <a:rPr lang="sr-Cyrl-BA" dirty="0" smtClean="0"/>
              <a:t>Пословним женама препоручује се костим класичних кројева. Дужина сукње морала би да одређује самокритичност и добар укус. Ципеле и ташна треба да су од истог материјала и у истој боји. Жене најпрофесионалнији утисак остављају са косом која не прелази рамена ако је дужа то подразумијева фризуру којом ћете је подићи. Ако сте један нокат морали да скратите, то подразумијева да их скратите све. Ако сте одлучили да носите модерну браду од четири дана, провјерите са најискренијим пријатељима да ли са њом изгледате привлачно или, као многи други – изморено  и неуредно...</a:t>
            </a:r>
          </a:p>
          <a:p>
            <a:r>
              <a:rPr lang="sr-Cyrl-BA" dirty="0"/>
              <a:t> </a:t>
            </a:r>
            <a:r>
              <a:rPr lang="sr-Cyrl-BA" dirty="0" smtClean="0"/>
              <a:t>                                                                     (Извод из приручника </a:t>
            </a:r>
            <a:r>
              <a:rPr lang="sr-Cyrl-BA" i="1" dirty="0" smtClean="0"/>
              <a:t>Велефарм стил,</a:t>
            </a:r>
            <a:r>
              <a:rPr lang="sr-Cyrl-BA" dirty="0" smtClean="0"/>
              <a:t> Београд, 2002) </a:t>
            </a:r>
          </a:p>
        </p:txBody>
      </p:sp>
    </p:spTree>
    <p:extLst>
      <p:ext uri="{BB962C8B-B14F-4D97-AF65-F5344CB8AC3E}">
        <p14:creationId xmlns:p14="http://schemas.microsoft.com/office/powerpoint/2010/main" val="1831133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2448" y="685800"/>
            <a:ext cx="9660576" cy="1006522"/>
          </a:xfrm>
        </p:spPr>
        <p:txBody>
          <a:bodyPr>
            <a:normAutofit fontScale="90000"/>
          </a:bodyPr>
          <a:lstStyle/>
          <a:p>
            <a:r>
              <a:rPr lang="sr-Cyrl-BA" sz="2000" dirty="0" smtClean="0"/>
              <a:t>ДОМАЋИ ЗАДАТАК</a:t>
            </a:r>
            <a:br>
              <a:rPr lang="sr-Cyrl-BA" sz="2000" dirty="0" smtClean="0"/>
            </a:br>
            <a:r>
              <a:rPr lang="sr-Cyrl-BA" sz="2000" dirty="0" smtClean="0"/>
              <a:t>Сачините скицу карактеристика „идеалних радника“ из занимања за које се оспособљавате. Користите се описима карактеристика „Идеална наставница“ и „Идеални продавач“.</a:t>
            </a:r>
            <a:endParaRPr lang="en-US" sz="2000" dirty="0"/>
          </a:p>
        </p:txBody>
      </p:sp>
      <p:sp>
        <p:nvSpPr>
          <p:cNvPr id="3" name="Content Placeholder 2"/>
          <p:cNvSpPr>
            <a:spLocks noGrp="1"/>
          </p:cNvSpPr>
          <p:nvPr>
            <p:ph sz="half" idx="1"/>
          </p:nvPr>
        </p:nvSpPr>
        <p:spPr>
          <a:xfrm>
            <a:off x="1296538" y="1787857"/>
            <a:ext cx="5090614" cy="5070143"/>
          </a:xfrm>
        </p:spPr>
        <p:txBody>
          <a:bodyPr/>
          <a:lstStyle/>
          <a:p>
            <a:pPr marL="0" indent="0" algn="ctr">
              <a:buNone/>
            </a:pPr>
            <a:r>
              <a:rPr lang="sr-Cyrl-BA" dirty="0" smtClean="0"/>
              <a:t>„Идеална наставница“</a:t>
            </a:r>
          </a:p>
          <a:p>
            <a:r>
              <a:rPr lang="sr-Cyrl-BA" dirty="0" smtClean="0"/>
              <a:t>Није сујетна, дозвољава критику и шалу на свој рачун.</a:t>
            </a:r>
          </a:p>
          <a:p>
            <a:r>
              <a:rPr lang="sr-Cyrl-BA" dirty="0" smtClean="0"/>
              <a:t>Праведна је, нема миљенике, сви су јој важни.</a:t>
            </a:r>
          </a:p>
          <a:p>
            <a:r>
              <a:rPr lang="sr-Cyrl-BA" dirty="0" smtClean="0"/>
              <a:t>Има разумијевање за грешке.</a:t>
            </a:r>
          </a:p>
          <a:p>
            <a:r>
              <a:rPr lang="sr-Cyrl-BA" dirty="0" smtClean="0"/>
              <a:t>Има стрпљења да саслуша ученика.</a:t>
            </a:r>
          </a:p>
          <a:p>
            <a:r>
              <a:rPr lang="sr-Cyrl-BA" dirty="0" smtClean="0"/>
              <a:t>Објективно оцјењује ученике.</a:t>
            </a:r>
          </a:p>
          <a:p>
            <a:r>
              <a:rPr lang="sr-Cyrl-BA" dirty="0" smtClean="0"/>
              <a:t>Подстиче ученике да самостално долазе до рјешења.</a:t>
            </a:r>
          </a:p>
          <a:p>
            <a:r>
              <a:rPr lang="sr-Cyrl-BA" dirty="0" smtClean="0"/>
              <a:t>Добро познаје градиво које предаје.</a:t>
            </a:r>
          </a:p>
          <a:p>
            <a:r>
              <a:rPr lang="sr-Cyrl-BA" dirty="0" smtClean="0"/>
              <a:t>Тачна је (на вријеме долази и доноси тест...).</a:t>
            </a:r>
          </a:p>
          <a:p>
            <a:pPr>
              <a:buFont typeface="Arial" panose="020B0604020202020204" pitchFamily="34" charset="0"/>
              <a:buChar char="•"/>
            </a:pPr>
            <a:r>
              <a:rPr lang="sr-Cyrl-BA" dirty="0" smtClean="0"/>
              <a:t>Увијек је уредна и пристојно одјевена.</a:t>
            </a:r>
          </a:p>
          <a:p>
            <a:endParaRPr lang="en-US" dirty="0"/>
          </a:p>
        </p:txBody>
      </p:sp>
      <p:sp>
        <p:nvSpPr>
          <p:cNvPr id="4" name="Content Placeholder 3"/>
          <p:cNvSpPr>
            <a:spLocks noGrp="1"/>
          </p:cNvSpPr>
          <p:nvPr>
            <p:ph sz="half" idx="2"/>
          </p:nvPr>
        </p:nvSpPr>
        <p:spPr>
          <a:xfrm>
            <a:off x="6509982" y="1787857"/>
            <a:ext cx="5308979" cy="5070143"/>
          </a:xfrm>
        </p:spPr>
        <p:txBody>
          <a:bodyPr/>
          <a:lstStyle/>
          <a:p>
            <a:pPr algn="ctr">
              <a:buFont typeface="Arial" panose="020B0604020202020204" pitchFamily="34" charset="0"/>
              <a:buChar char="•"/>
            </a:pPr>
            <a:endParaRPr lang="sr-Cyrl-BA" dirty="0" smtClean="0"/>
          </a:p>
          <a:p>
            <a:pPr marL="0" indent="0" algn="ctr">
              <a:buNone/>
            </a:pPr>
            <a:r>
              <a:rPr lang="sr-Cyrl-BA" dirty="0" smtClean="0"/>
              <a:t>„Идеалан продавач“ (трговац)</a:t>
            </a:r>
          </a:p>
          <a:p>
            <a:pPr>
              <a:buFont typeface="Arial" panose="020B0604020202020204" pitchFamily="34" charset="0"/>
              <a:buChar char="•"/>
            </a:pPr>
            <a:r>
              <a:rPr lang="sr-Cyrl-BA" dirty="0" smtClean="0"/>
              <a:t>     Има благовремен и срдачан поздрав.</a:t>
            </a:r>
          </a:p>
          <a:p>
            <a:pPr>
              <a:buFont typeface="Arial" panose="020B0604020202020204" pitchFamily="34" charset="0"/>
              <a:buChar char="•"/>
            </a:pPr>
            <a:r>
              <a:rPr lang="sr-Cyrl-BA" dirty="0" smtClean="0"/>
              <a:t>     Има ефикасан начин показивања робе.</a:t>
            </a:r>
          </a:p>
          <a:p>
            <a:pPr>
              <a:buFont typeface="Arial" panose="020B0604020202020204" pitchFamily="34" charset="0"/>
              <a:buChar char="•"/>
            </a:pPr>
            <a:r>
              <a:rPr lang="sr-Cyrl-BA" dirty="0" smtClean="0"/>
              <a:t>     Помаже неодлучној муштерији.</a:t>
            </a:r>
          </a:p>
          <a:p>
            <a:pPr>
              <a:buFont typeface="Arial" panose="020B0604020202020204" pitchFamily="34" charset="0"/>
              <a:buChar char="•"/>
            </a:pPr>
            <a:r>
              <a:rPr lang="sr-Cyrl-BA" dirty="0" smtClean="0"/>
              <a:t>     Потпуно је заинтересован за муштерију.</a:t>
            </a:r>
          </a:p>
          <a:p>
            <a:pPr>
              <a:buFont typeface="Arial" panose="020B0604020202020204" pitchFamily="34" charset="0"/>
              <a:buChar char="•"/>
            </a:pPr>
            <a:r>
              <a:rPr lang="sr-Cyrl-BA" dirty="0" smtClean="0"/>
              <a:t>     Помаже прегледање погодних артикала.</a:t>
            </a:r>
          </a:p>
          <a:p>
            <a:pPr>
              <a:buFont typeface="Arial" panose="020B0604020202020204" pitchFamily="34" charset="0"/>
              <a:buChar char="•"/>
            </a:pPr>
            <a:r>
              <a:rPr lang="sr-Cyrl-BA" dirty="0" smtClean="0"/>
              <a:t>     Добро одговара на питања муштерија.</a:t>
            </a:r>
          </a:p>
          <a:p>
            <a:pPr>
              <a:buFont typeface="Arial" panose="020B0604020202020204" pitchFamily="34" charset="0"/>
              <a:buChar char="•"/>
            </a:pPr>
            <a:r>
              <a:rPr lang="sr-Cyrl-BA" dirty="0" smtClean="0"/>
              <a:t>     Изброји кусур муштерији.</a:t>
            </a:r>
          </a:p>
          <a:p>
            <a:pPr>
              <a:buFont typeface="Arial" panose="020B0604020202020204" pitchFamily="34" charset="0"/>
              <a:buChar char="•"/>
            </a:pPr>
            <a:r>
              <a:rPr lang="sr-Cyrl-BA" dirty="0" smtClean="0"/>
              <a:t>     Има пријатан и послован изглед.</a:t>
            </a:r>
          </a:p>
          <a:p>
            <a:pPr>
              <a:buFont typeface="Arial" panose="020B0604020202020204" pitchFamily="34" charset="0"/>
              <a:buChar char="•"/>
            </a:pPr>
            <a:endParaRPr lang="sr-Cyrl-BA" dirty="0"/>
          </a:p>
          <a:p>
            <a:pPr>
              <a:buFont typeface="Arial" panose="020B0604020202020204" pitchFamily="34" charset="0"/>
              <a:buChar char="•"/>
            </a:pPr>
            <a:endParaRPr lang="sr-Cyrl-BA" dirty="0" smtClean="0"/>
          </a:p>
          <a:p>
            <a:pPr marL="0" indent="0">
              <a:buNone/>
            </a:pPr>
            <a:endParaRPr lang="sr-Cyrl-BA" dirty="0" smtClean="0"/>
          </a:p>
          <a:p>
            <a:pPr marL="0" indent="0">
              <a:buNone/>
            </a:pPr>
            <a:endParaRPr lang="en-US" dirty="0"/>
          </a:p>
        </p:txBody>
      </p:sp>
    </p:spTree>
    <p:extLst>
      <p:ext uri="{BB962C8B-B14F-4D97-AF65-F5344CB8AC3E}">
        <p14:creationId xmlns:p14="http://schemas.microsoft.com/office/powerpoint/2010/main" val="34370015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268</TotalTime>
  <Words>725</Words>
  <Application>Microsoft Office PowerPoint</Application>
  <PresentationFormat>Widescreen</PresentationFormat>
  <Paragraphs>81</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Corbel</vt:lpstr>
      <vt:lpstr>Parallax</vt:lpstr>
      <vt:lpstr>РАЗРЕД: ТРЕЋИ СТЕПЕН: ТРЕЋИ МОДУЛ: ПОСЛОВНА КОМУНИКАЦИЈА</vt:lpstr>
      <vt:lpstr>КАРАКТЕРИСТИКЕ ЗАПОСЛЕНИХ  У ПОЈЕДИНИМ СТРУКАМА</vt:lpstr>
      <vt:lpstr>ПОД ПОНАШАЊЕМ СЕ ПОДРАЗУМИЈЕВА СКУП ОДРЕЂЕНИХ РЕАКЦИЈА ЧОВЈЕКА И ЖИВОТИЊА ПРЕМА ОКОЛИНИ</vt:lpstr>
      <vt:lpstr>PowerPoint Presentation</vt:lpstr>
      <vt:lpstr>КАРАКТЕРИСИТИКЕ ВЕРБАЛНЕ КОМУНИКАЦИЈЕ</vt:lpstr>
      <vt:lpstr>УСКЛАЂЕНОСТ ГОВОРА ТИЈЕЛА И ИЗГОВОРЕНЕ РИЈЕЧИ</vt:lpstr>
      <vt:lpstr>                     ЛИСТА ПОЖЕЉНИХ ОСОБИНА РАДНИКА</vt:lpstr>
      <vt:lpstr>ПРОЧИТАЈТЕ ТЕКСТ БУДИТЕ ДОТЈЕРАНИ – ВЕЛЕФАРМ СТИЛ</vt:lpstr>
      <vt:lpstr>ДОМАЋИ ЗАДАТАК Сачините скицу карактеристика „идеалних радника“ из занимања за које се оспособљавате. Користите се описима карактеристика „Идеална наставница“ и „Идеални продавач“.</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38</cp:revision>
  <dcterms:created xsi:type="dcterms:W3CDTF">2020-03-31T11:48:26Z</dcterms:created>
  <dcterms:modified xsi:type="dcterms:W3CDTF">2020-04-01T17:04:28Z</dcterms:modified>
</cp:coreProperties>
</file>